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5" r:id="rId3"/>
  </p:sldMasterIdLst>
  <p:notesMasterIdLst>
    <p:notesMasterId r:id="rId15"/>
  </p:notesMasterIdLst>
  <p:sldIdLst>
    <p:sldId id="256" r:id="rId4"/>
    <p:sldId id="271" r:id="rId5"/>
    <p:sldId id="270" r:id="rId6"/>
    <p:sldId id="272" r:id="rId7"/>
    <p:sldId id="273" r:id="rId8"/>
    <p:sldId id="274" r:id="rId9"/>
    <p:sldId id="275" r:id="rId10"/>
    <p:sldId id="266" r:id="rId11"/>
    <p:sldId id="278" r:id="rId12"/>
    <p:sldId id="279" r:id="rId13"/>
    <p:sldId id="276" r:id="rId14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未命名的章節" id="{590F6487-7FC6-4B08-BBBD-32408A30BD49}">
          <p14:sldIdLst>
            <p14:sldId id="256"/>
            <p14:sldId id="271"/>
            <p14:sldId id="270"/>
            <p14:sldId id="272"/>
            <p14:sldId id="273"/>
            <p14:sldId id="274"/>
            <p14:sldId id="275"/>
            <p14:sldId id="266"/>
            <p14:sldId id="278"/>
            <p14:sldId id="279"/>
            <p14:sldId id="27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4292">
          <p15:clr>
            <a:srgbClr val="A4A3A4"/>
          </p15:clr>
        </p15:guide>
        <p15:guide id="2" pos="57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40" autoAdjust="0"/>
  </p:normalViewPr>
  <p:slideViewPr>
    <p:cSldViewPr>
      <p:cViewPr>
        <p:scale>
          <a:sx n="70" d="100"/>
          <a:sy n="70" d="100"/>
        </p:scale>
        <p:origin x="-2814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703C2-1AB2-4AA1-84A1-A53520D8F783}" type="datetimeFigureOut">
              <a:rPr lang="zh-TW" altLang="en-US" smtClean="0"/>
              <a:t>2018/5/29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9D429-8740-403F-9A7A-3FD606E4C3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63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429-8740-403F-9A7A-3FD606E4C35F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735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9D429-8740-403F-9A7A-3FD606E4C35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473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Logo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DDD8DE"/>
              </a:clrFrom>
              <a:clrTo>
                <a:srgbClr val="DDD8DE">
                  <a:alpha val="0"/>
                </a:srgbClr>
              </a:clrTo>
            </a:clrChange>
            <a:lum bright="80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77480"/>
            <a:ext cx="50292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" y="4213901"/>
            <a:ext cx="4697506" cy="2671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:\Users\A3763\AppData\Local\Microsoft\Windows\Temporary Internet Files\Content.IE5\T0W8E9YK\Innovation_Simple_Wordle[1].jpg"/>
          <p:cNvPicPr>
            <a:picLocks noChangeAspect="1" noChangeArrowheads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5024"/>
            <a:ext cx="655914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11"/>
          <p:cNvSpPr/>
          <p:nvPr userDrawn="1"/>
        </p:nvSpPr>
        <p:spPr>
          <a:xfrm>
            <a:off x="-10744" y="0"/>
            <a:ext cx="9154743" cy="4337720"/>
          </a:xfrm>
          <a:prstGeom prst="rect">
            <a:avLst/>
          </a:prstGeom>
          <a:blipFill dpi="0" rotWithShape="1">
            <a:blip r:embed="rId7" cstate="print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51000"/>
            </a:stretch>
          </a:blip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b="0">
              <a:solidFill>
                <a:prstClr val="black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079444"/>
            <a:ext cx="9144000" cy="225456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4437113"/>
            <a:ext cx="6400800" cy="7133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628" y="36893"/>
            <a:ext cx="4577372" cy="1375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6322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01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722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604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35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8382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62000" y="1524000"/>
            <a:ext cx="38100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38100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762000" y="6477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2743200" y="6477000"/>
            <a:ext cx="4648200" cy="381000"/>
          </a:xfrm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467600" y="6400800"/>
            <a:ext cx="685800" cy="457200"/>
          </a:xfrm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05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01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兩項物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A4D485-465A-437E-9E84-3AFB27179F95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143000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5175251"/>
            <a:ext cx="76200" cy="1676400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152400" y="6394451"/>
            <a:ext cx="304800" cy="3048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 userDrawn="1"/>
        </p:nvSpPr>
        <p:spPr bwMode="auto">
          <a:xfrm>
            <a:off x="609600" y="6470651"/>
            <a:ext cx="228600" cy="2286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" name="Oval 7"/>
          <p:cNvSpPr>
            <a:spLocks noChangeArrowheads="1"/>
          </p:cNvSpPr>
          <p:nvPr userDrawn="1"/>
        </p:nvSpPr>
        <p:spPr bwMode="auto">
          <a:xfrm>
            <a:off x="990600" y="6546851"/>
            <a:ext cx="152400" cy="1524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88640"/>
            <a:ext cx="512379" cy="46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53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441451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fontAlgn="t" hangingPunct="0"/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>
          <a:xfrm>
            <a:off x="467544" y="1196752"/>
            <a:ext cx="8208912" cy="4896544"/>
          </a:xfrm>
        </p:spPr>
        <p:txBody>
          <a:bodyPr/>
          <a:lstStyle>
            <a:lvl1pPr>
              <a:defRPr baseline="0">
                <a:solidFill>
                  <a:srgbClr val="000066"/>
                </a:solidFill>
              </a:defRPr>
            </a:lvl1pPr>
            <a:lvl4pPr marL="1722438" indent="-228600">
              <a:buFont typeface="Arial" pitchFamily="34" charset="0"/>
              <a:buChar char="•"/>
              <a:defRPr/>
            </a:lvl4pPr>
            <a:lvl5pPr marL="2130425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D686F-DD52-4144-B49A-6373FE016B8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78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357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00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Logo1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DDD8DE"/>
              </a:clrFrom>
              <a:clrTo>
                <a:srgbClr val="DDD8DE">
                  <a:alpha val="0"/>
                </a:srgbClr>
              </a:clrTo>
            </a:clrChange>
            <a:lum bright="80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6" y="39044"/>
            <a:ext cx="2514599" cy="180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" y="5549644"/>
            <a:ext cx="2348753" cy="1335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6" descr="C:\Users\A3763\AppData\Local\Microsoft\Windows\Temporary Internet Files\Content.IE5\T0W8E9YK\Innovation_Simple_Wordle[1].jp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855" y="5733256"/>
            <a:ext cx="262365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9108" y="40"/>
            <a:ext cx="91440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3"/>
          </p:nvPr>
        </p:nvSpPr>
        <p:spPr>
          <a:xfrm>
            <a:off x="467544" y="1412776"/>
            <a:ext cx="8208912" cy="4680520"/>
          </a:xfrm>
        </p:spPr>
        <p:txBody>
          <a:bodyPr/>
          <a:lstStyle>
            <a:lvl1pPr>
              <a:defRPr baseline="0">
                <a:solidFill>
                  <a:srgbClr val="000066"/>
                </a:solidFill>
              </a:defRPr>
            </a:lvl1pPr>
            <a:lvl4pPr marL="1722438" indent="-228600">
              <a:buFont typeface="Arial" pitchFamily="34" charset="0"/>
              <a:buChar char="•"/>
              <a:defRPr/>
            </a:lvl4pPr>
            <a:lvl5pPr marL="2130425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971600" y="6570389"/>
            <a:ext cx="2133600" cy="287611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FCAE6-B47F-4CA2-83F4-C873FC9AEED1}" type="datetime1">
              <a:rPr lang="zh-TW" altLang="en-US" smtClean="0"/>
              <a:t>2018/5/29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>
          <a:xfrm>
            <a:off x="8244408" y="6473891"/>
            <a:ext cx="792162" cy="3333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D686F-DD52-4144-B49A-6373FE016B8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9" y="6089776"/>
            <a:ext cx="2555776" cy="768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547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647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69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723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437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1329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453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1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543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7419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8382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62000" y="1524000"/>
            <a:ext cx="38100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24400" y="1524000"/>
            <a:ext cx="3810000" cy="4572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762000" y="6477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2743200" y="6477000"/>
            <a:ext cx="4648200" cy="381000"/>
          </a:xfrm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467600" y="6400800"/>
            <a:ext cx="685800" cy="457200"/>
          </a:xfrm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236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61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038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84BD2-349F-498E-ADD0-897E4B9C3F91}" type="slidenum">
              <a:rPr lang="en-US" altLang="zh-TW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34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兩項物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A4D485-465A-437E-9E84-3AFB27179F95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143000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5175251"/>
            <a:ext cx="76200" cy="1676400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152400" y="6394451"/>
            <a:ext cx="304800" cy="3048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Oval 6"/>
          <p:cNvSpPr>
            <a:spLocks noChangeArrowheads="1"/>
          </p:cNvSpPr>
          <p:nvPr userDrawn="1"/>
        </p:nvSpPr>
        <p:spPr bwMode="auto">
          <a:xfrm>
            <a:off x="609600" y="6470651"/>
            <a:ext cx="228600" cy="2286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10" name="Oval 7"/>
          <p:cNvSpPr>
            <a:spLocks noChangeArrowheads="1"/>
          </p:cNvSpPr>
          <p:nvPr userDrawn="1"/>
        </p:nvSpPr>
        <p:spPr bwMode="auto">
          <a:xfrm>
            <a:off x="990600" y="6546851"/>
            <a:ext cx="152400" cy="1524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88640"/>
            <a:ext cx="512379" cy="46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9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9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2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0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23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2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11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12.jpe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1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10.jpe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3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2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9144000" cy="1441451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 eaLnBrk="0" fontAlgn="t" hangingPunct="0"/>
            <a:endParaRPr kumimoji="0" lang="zh-TW" altLang="en-US" sz="1800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8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3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0768"/>
            <a:ext cx="8229600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851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base" hangingPunct="1">
              <a:defRPr kumimoji="1" sz="1400" b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fld id="{C365B0BB-0C23-4375-9070-B0629F43B37A}" type="datetime1">
              <a:rPr lang="zh-TW" altLang="en-US" smtClean="0"/>
              <a:t>2018/5/29</a:t>
            </a:fld>
            <a:endParaRPr lang="en-US" altLang="zh-TW"/>
          </a:p>
        </p:txBody>
      </p:sp>
      <p:sp>
        <p:nvSpPr>
          <p:cNvPr id="851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base" hangingPunct="1">
              <a:defRPr kumimoji="1" sz="1400" b="0">
                <a:solidFill>
                  <a:srgbClr val="000000"/>
                </a:solidFill>
                <a:latin typeface="Times New Roman" pitchFamily="18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9" name="Rectangle 20"/>
          <p:cNvSpPr>
            <a:spLocks noChangeArrowheads="1"/>
          </p:cNvSpPr>
          <p:nvPr/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endParaRPr lang="en-US" altLang="zh-TW" sz="1400" b="0">
              <a:solidFill>
                <a:srgbClr val="00000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040" name="Rectangle 21"/>
          <p:cNvSpPr>
            <a:spLocks noChangeArrowheads="1"/>
          </p:cNvSpPr>
          <p:nvPr/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sz="1400" b="0">
              <a:solidFill>
                <a:srgbClr val="000000"/>
              </a:solidFill>
              <a:latin typeface="Arial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499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000" b="1" baseline="0">
          <a:solidFill>
            <a:srgbClr val="640000"/>
          </a:solidFill>
          <a:effectLst>
            <a:outerShdw blurRad="38100" dist="38100" dir="2700000" algn="tl">
              <a:srgbClr val="C0C0C0"/>
            </a:outerShdw>
          </a:effectLst>
          <a:latin typeface="標楷體" pitchFamily="65" charset="-120"/>
          <a:ea typeface="標楷體" pitchFamily="65" charset="-12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660033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660033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660033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660033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441325" indent="-441325" algn="l" rtl="0" eaLnBrk="1" fontAlgn="base" hangingPunct="1">
        <a:spcBef>
          <a:spcPct val="20000"/>
        </a:spcBef>
        <a:spcAft>
          <a:spcPct val="0"/>
        </a:spcAft>
        <a:buSzPct val="125000"/>
        <a:buBlip>
          <a:blip r:embed="rId4"/>
        </a:buBlip>
        <a:defRPr kumimoji="1" sz="2800" b="1">
          <a:solidFill>
            <a:srgbClr val="000066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906463" indent="-285750" algn="l" rtl="0" eaLnBrk="1" fontAlgn="base" hangingPunct="1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u"/>
        <a:defRPr kumimoji="1" sz="2400" b="1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42875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Font typeface="Wingdings 3" pitchFamily="18" charset="2"/>
        <a:buChar char=""/>
        <a:defRPr kumimoji="1" sz="2200" b="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722438" indent="-228600" algn="l" rtl="0" eaLnBrk="1" fontAlgn="base" hangingPunct="1">
        <a:spcBef>
          <a:spcPct val="20000"/>
        </a:spcBef>
        <a:spcAft>
          <a:spcPct val="0"/>
        </a:spcAft>
        <a:buClr>
          <a:schemeClr val="accent2">
            <a:lumMod val="75000"/>
          </a:schemeClr>
        </a:buClr>
        <a:buFont typeface="標楷體" pitchFamily="65" charset="-120"/>
        <a:buChar char="․"/>
        <a:defRPr kumimoji="1" sz="2000" b="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130425" indent="-228600" algn="l" rtl="0" eaLnBrk="1" fontAlgn="base" hangingPunct="1">
        <a:spcBef>
          <a:spcPct val="20000"/>
        </a:spcBef>
        <a:spcAft>
          <a:spcPct val="0"/>
        </a:spcAft>
        <a:buClr>
          <a:srgbClr val="7030A0"/>
        </a:buClr>
        <a:buFont typeface="Wingdings 3" pitchFamily="18" charset="2"/>
        <a:buChar char=""/>
        <a:defRPr kumimoji="1" sz="2000" b="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876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30448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5020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9592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8"/>
          <p:cNvSpPr>
            <a:spLocks noChangeArrowheads="1"/>
          </p:cNvSpPr>
          <p:nvPr/>
        </p:nvSpPr>
        <p:spPr bwMode="auto">
          <a:xfrm>
            <a:off x="0" y="0"/>
            <a:ext cx="9144000" cy="1441451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2051" name="Picture 9" descr="Logo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DDD8DE"/>
              </a:clrFrom>
              <a:clrTo>
                <a:srgbClr val="DDD8DE">
                  <a:alpha val="0"/>
                </a:srgbClr>
              </a:clrTo>
            </a:clrChange>
            <a:lum bright="80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"/>
            <a:ext cx="50292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0"/>
          <p:cNvSpPr>
            <a:spLocks noChangeArrowheads="1"/>
          </p:cNvSpPr>
          <p:nvPr/>
        </p:nvSpPr>
        <p:spPr bwMode="auto">
          <a:xfrm>
            <a:off x="0" y="5175251"/>
            <a:ext cx="76200" cy="1676400"/>
          </a:xfrm>
          <a:prstGeom prst="rect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2053" name="Picture 11" descr="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0"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1" y="4032251"/>
            <a:ext cx="27749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Oval 12"/>
          <p:cNvSpPr>
            <a:spLocks noChangeArrowheads="1"/>
          </p:cNvSpPr>
          <p:nvPr/>
        </p:nvSpPr>
        <p:spPr bwMode="auto">
          <a:xfrm>
            <a:off x="152400" y="6394451"/>
            <a:ext cx="304800" cy="3048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5" name="Oval 13"/>
          <p:cNvSpPr>
            <a:spLocks noChangeArrowheads="1"/>
          </p:cNvSpPr>
          <p:nvPr/>
        </p:nvSpPr>
        <p:spPr bwMode="auto">
          <a:xfrm>
            <a:off x="609600" y="6470651"/>
            <a:ext cx="228600" cy="2286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6" name="Oval 14"/>
          <p:cNvSpPr>
            <a:spLocks noChangeArrowheads="1"/>
          </p:cNvSpPr>
          <p:nvPr/>
        </p:nvSpPr>
        <p:spPr bwMode="auto">
          <a:xfrm>
            <a:off x="990600" y="6546851"/>
            <a:ext cx="152400" cy="1524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7" name="Rectangle 15"/>
          <p:cNvSpPr>
            <a:spLocks noChangeArrowheads="1"/>
          </p:cNvSpPr>
          <p:nvPr/>
        </p:nvSpPr>
        <p:spPr bwMode="auto">
          <a:xfrm>
            <a:off x="6191250" y="6453189"/>
            <a:ext cx="295275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defRPr/>
            </a:pP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全人照護</a:t>
            </a:r>
            <a:r>
              <a:rPr lang="zh-TW" altLang="zh-TW" sz="1400" b="1" i="1" smtClean="0">
                <a:solidFill>
                  <a:srgbClr val="008000"/>
                </a:solidFill>
                <a:ea typeface="標楷體" pitchFamily="65" charset="-120"/>
              </a:rPr>
              <a:t>、</a:t>
            </a: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追求卓越</a:t>
            </a:r>
            <a:r>
              <a:rPr lang="zh-TW" altLang="zh-TW" sz="1400" b="1" i="1" smtClean="0">
                <a:solidFill>
                  <a:srgbClr val="008000"/>
                </a:solidFill>
                <a:ea typeface="標楷體" pitchFamily="65" charset="-120"/>
              </a:rPr>
              <a:t>、</a:t>
            </a: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市民健康</a:t>
            </a:r>
            <a:endParaRPr lang="zh-TW" altLang="en-US" sz="1200" smtClean="0">
              <a:solidFill>
                <a:srgbClr val="008000"/>
              </a:solidFill>
              <a:latin typeface="Tahoma" pitchFamily="34" charset="0"/>
            </a:endParaRPr>
          </a:p>
        </p:txBody>
      </p:sp>
      <p:pic>
        <p:nvPicPr>
          <p:cNvPr id="2058" name="Picture 16" descr="北市立聯合醫院logo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63"/>
            <a:ext cx="97155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851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+mn-lt"/>
              </a:defRPr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51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+mn-lt"/>
              </a:defRPr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51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89718"/>
            <a:ext cx="2133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064" name="Rectangle 20"/>
          <p:cNvSpPr>
            <a:spLocks noChangeArrowheads="1"/>
          </p:cNvSpPr>
          <p:nvPr/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en-US" altLang="zh-TW" sz="1400" smtClean="0">
              <a:solidFill>
                <a:srgbClr val="000000"/>
              </a:solidFill>
            </a:endParaRPr>
          </a:p>
        </p:txBody>
      </p:sp>
      <p:sp>
        <p:nvSpPr>
          <p:cNvPr id="2065" name="Rectangle 21"/>
          <p:cNvSpPr>
            <a:spLocks noChangeArrowheads="1"/>
          </p:cNvSpPr>
          <p:nvPr/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en-US" altLang="zh-TW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76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3" r:id="rId14"/>
    <p:sldLayoutId id="2147483684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9pPr>
    </p:titleStyle>
    <p:bodyStyle>
      <a:lvl1pPr marL="441325" indent="-441325" algn="l" rtl="0" eaLnBrk="1" fontAlgn="base" hangingPunct="1">
        <a:spcBef>
          <a:spcPct val="20000"/>
        </a:spcBef>
        <a:spcAft>
          <a:spcPct val="0"/>
        </a:spcAft>
        <a:buSzPct val="125000"/>
        <a:buBlip>
          <a:blip r:embed="rId20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31445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722438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1304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876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30448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5020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9592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8"/>
          <p:cNvSpPr>
            <a:spLocks noChangeArrowheads="1"/>
          </p:cNvSpPr>
          <p:nvPr/>
        </p:nvSpPr>
        <p:spPr bwMode="auto">
          <a:xfrm>
            <a:off x="0" y="0"/>
            <a:ext cx="9144000" cy="1441451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2051" name="Picture 9" descr="Logo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DDD8DE"/>
              </a:clrFrom>
              <a:clrTo>
                <a:srgbClr val="DDD8DE">
                  <a:alpha val="0"/>
                </a:srgbClr>
              </a:clrTo>
            </a:clrChange>
            <a:lum bright="80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"/>
            <a:ext cx="50292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10"/>
          <p:cNvSpPr>
            <a:spLocks noChangeArrowheads="1"/>
          </p:cNvSpPr>
          <p:nvPr/>
        </p:nvSpPr>
        <p:spPr bwMode="auto">
          <a:xfrm>
            <a:off x="0" y="5175251"/>
            <a:ext cx="76200" cy="1676400"/>
          </a:xfrm>
          <a:prstGeom prst="rect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2053" name="Picture 11" descr="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0" contras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051" y="4032251"/>
            <a:ext cx="27749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Oval 12"/>
          <p:cNvSpPr>
            <a:spLocks noChangeArrowheads="1"/>
          </p:cNvSpPr>
          <p:nvPr/>
        </p:nvSpPr>
        <p:spPr bwMode="auto">
          <a:xfrm>
            <a:off x="152400" y="6394451"/>
            <a:ext cx="304800" cy="3048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5" name="Oval 13"/>
          <p:cNvSpPr>
            <a:spLocks noChangeArrowheads="1"/>
          </p:cNvSpPr>
          <p:nvPr/>
        </p:nvSpPr>
        <p:spPr bwMode="auto">
          <a:xfrm>
            <a:off x="609600" y="6470651"/>
            <a:ext cx="228600" cy="2286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6" name="Oval 14"/>
          <p:cNvSpPr>
            <a:spLocks noChangeArrowheads="1"/>
          </p:cNvSpPr>
          <p:nvPr/>
        </p:nvSpPr>
        <p:spPr bwMode="auto">
          <a:xfrm>
            <a:off x="990600" y="6546851"/>
            <a:ext cx="152400" cy="152400"/>
          </a:xfrm>
          <a:prstGeom prst="ellipse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057" name="Rectangle 15"/>
          <p:cNvSpPr>
            <a:spLocks noChangeArrowheads="1"/>
          </p:cNvSpPr>
          <p:nvPr/>
        </p:nvSpPr>
        <p:spPr bwMode="auto">
          <a:xfrm>
            <a:off x="6191250" y="6453189"/>
            <a:ext cx="295275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defRPr/>
            </a:pP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全人照護</a:t>
            </a:r>
            <a:r>
              <a:rPr lang="zh-TW" altLang="zh-TW" sz="1400" b="1" i="1" smtClean="0">
                <a:solidFill>
                  <a:srgbClr val="008000"/>
                </a:solidFill>
                <a:ea typeface="標楷體" pitchFamily="65" charset="-120"/>
              </a:rPr>
              <a:t>、</a:t>
            </a: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追求卓越</a:t>
            </a:r>
            <a:r>
              <a:rPr lang="zh-TW" altLang="zh-TW" sz="1400" b="1" i="1" smtClean="0">
                <a:solidFill>
                  <a:srgbClr val="008000"/>
                </a:solidFill>
                <a:ea typeface="標楷體" pitchFamily="65" charset="-120"/>
              </a:rPr>
              <a:t>、</a:t>
            </a:r>
            <a:r>
              <a:rPr lang="zh-TW" altLang="en-US" sz="1400" b="1" i="1" smtClean="0">
                <a:solidFill>
                  <a:srgbClr val="008000"/>
                </a:solidFill>
                <a:ea typeface="標楷體" pitchFamily="65" charset="-120"/>
              </a:rPr>
              <a:t>市民健康</a:t>
            </a:r>
            <a:endParaRPr lang="zh-TW" altLang="en-US" sz="1200" smtClean="0">
              <a:solidFill>
                <a:srgbClr val="008000"/>
              </a:solidFill>
              <a:latin typeface="Tahoma" pitchFamily="34" charset="0"/>
            </a:endParaRPr>
          </a:p>
        </p:txBody>
      </p:sp>
      <p:pic>
        <p:nvPicPr>
          <p:cNvPr id="2058" name="Picture 16" descr="北市立聯合醫院logo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63"/>
            <a:ext cx="971550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1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851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+mn-lt"/>
              </a:defRPr>
            </a:lvl1pPr>
          </a:lstStyle>
          <a:p>
            <a:fld id="{D4F58D5B-12BF-4CC0-929B-6FF17EE87FA1}" type="datetimeFigureOut">
              <a:rPr lang="zh-TW" altLang="en-US" smtClean="0">
                <a:solidFill>
                  <a:srgbClr val="000000"/>
                </a:solidFill>
              </a:rPr>
              <a:pPr/>
              <a:t>2018/5/29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51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+mn-lt"/>
              </a:defRPr>
            </a:lvl1pPr>
          </a:lstStyle>
          <a:p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851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89717"/>
            <a:ext cx="21336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FC04F6FA-FB56-4CEC-BD30-9CD8B7D44E77}" type="slidenum">
              <a:rPr lang="zh-TW" altLang="en-US" smtClean="0">
                <a:solidFill>
                  <a:srgbClr val="000000"/>
                </a:solidFill>
              </a:rPr>
              <a:pPr/>
              <a:t>‹#›</a:t>
            </a:fld>
            <a:endParaRPr lang="zh-TW" altLang="en-US">
              <a:solidFill>
                <a:srgbClr val="000000"/>
              </a:solidFill>
            </a:endParaRPr>
          </a:p>
        </p:txBody>
      </p:sp>
      <p:sp>
        <p:nvSpPr>
          <p:cNvPr id="2064" name="Rectangle 20"/>
          <p:cNvSpPr>
            <a:spLocks noChangeArrowheads="1"/>
          </p:cNvSpPr>
          <p:nvPr/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endParaRPr lang="en-US" altLang="zh-TW" sz="1400" smtClean="0">
              <a:solidFill>
                <a:srgbClr val="000000"/>
              </a:solidFill>
            </a:endParaRPr>
          </a:p>
        </p:txBody>
      </p:sp>
      <p:sp>
        <p:nvSpPr>
          <p:cNvPr id="2065" name="Rectangle 21"/>
          <p:cNvSpPr>
            <a:spLocks noChangeArrowheads="1"/>
          </p:cNvSpPr>
          <p:nvPr/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defRPr/>
            </a:pPr>
            <a:endParaRPr lang="en-US" altLang="zh-TW" sz="14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1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標楷體" pitchFamily="65" charset="-120"/>
        </a:defRPr>
      </a:lvl9pPr>
    </p:titleStyle>
    <p:bodyStyle>
      <a:lvl1pPr marL="441325" indent="-441325" algn="l" rtl="0" eaLnBrk="1" fontAlgn="base" hangingPunct="1">
        <a:spcBef>
          <a:spcPct val="20000"/>
        </a:spcBef>
        <a:spcAft>
          <a:spcPct val="0"/>
        </a:spcAft>
        <a:buSzPct val="125000"/>
        <a:buBlip>
          <a:blip r:embed="rId20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31445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722438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1304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876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30448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5020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959225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effectLst/>
              </a:rPr>
              <a:t>台北市立聯合醫院</a:t>
            </a:r>
            <a:r>
              <a:rPr lang="en-US" altLang="zh-TW" dirty="0" smtClean="0">
                <a:effectLst/>
              </a:rPr>
              <a:t/>
            </a:r>
            <a:br>
              <a:rPr lang="en-US" altLang="zh-TW" dirty="0" smtClean="0">
                <a:effectLst/>
              </a:rPr>
            </a:br>
            <a:r>
              <a:rPr lang="zh-TW" altLang="en-US" dirty="0">
                <a:effectLst/>
              </a:rPr>
              <a:t>醫事類別以外學生「服務實習」</a:t>
            </a:r>
            <a:r>
              <a:rPr lang="zh-TW" altLang="en-US" dirty="0" smtClean="0">
                <a:effectLst/>
                <a:latin typeface="標楷體"/>
                <a:ea typeface="標楷體"/>
              </a:rPr>
              <a:t>制度</a:t>
            </a:r>
            <a:endParaRPr lang="zh-TW" altLang="en-US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簡介</a:t>
            </a:r>
            <a:endParaRPr lang="en-US" altLang="zh-TW" dirty="0" smtClean="0"/>
          </a:p>
          <a:p>
            <a:r>
              <a:rPr lang="en-US" altLang="zh-TW" dirty="0" smtClean="0"/>
              <a:t>2018/05</a:t>
            </a:r>
          </a:p>
        </p:txBody>
      </p:sp>
    </p:spTree>
    <p:extLst>
      <p:ext uri="{BB962C8B-B14F-4D97-AF65-F5344CB8AC3E}">
        <p14:creationId xmlns:p14="http://schemas.microsoft.com/office/powerpoint/2010/main" val="256212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da7ae0a0d1355fb4f822439ff785409a23b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0" t="4077" b="27741"/>
          <a:stretch/>
        </p:blipFill>
        <p:spPr bwMode="auto">
          <a:xfrm>
            <a:off x="0" y="35450"/>
            <a:ext cx="9146421" cy="5708337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116614" y="5736730"/>
            <a:ext cx="1764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480</a:t>
            </a:r>
            <a:r>
              <a:rPr lang="zh-TW" altLang="en-US" dirty="0" smtClean="0"/>
              <a:t>小時</a:t>
            </a:r>
            <a:endParaRPr lang="en-US" altLang="zh-TW" dirty="0" smtClean="0"/>
          </a:p>
          <a:p>
            <a:pPr algn="ctr"/>
            <a:r>
              <a:rPr lang="en-US" altLang="zh-TW" dirty="0" smtClean="0"/>
              <a:t>(</a:t>
            </a:r>
            <a:r>
              <a:rPr lang="zh-TW" altLang="en-US" dirty="0" smtClean="0"/>
              <a:t>約</a:t>
            </a:r>
            <a:r>
              <a:rPr lang="en-US" altLang="zh-TW" dirty="0" smtClean="0"/>
              <a:t>3</a:t>
            </a:r>
            <a:r>
              <a:rPr lang="zh-TW" altLang="en-US" dirty="0" smtClean="0"/>
              <a:t>個月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22" name="圓角矩形圖說文字 21"/>
          <p:cNvSpPr/>
          <p:nvPr/>
        </p:nvSpPr>
        <p:spPr bwMode="auto">
          <a:xfrm>
            <a:off x="755576" y="4119087"/>
            <a:ext cx="1509979" cy="792088"/>
          </a:xfrm>
          <a:prstGeom prst="wedgeRoundRectCallout">
            <a:avLst>
              <a:gd name="adj1" fmla="val -1852"/>
              <a:gd name="adj2" fmla="val 6939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無薪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有學分</a:t>
            </a:r>
          </a:p>
        </p:txBody>
      </p:sp>
      <p:sp>
        <p:nvSpPr>
          <p:cNvPr id="14" name="圓角矩形 13"/>
          <p:cNvSpPr/>
          <p:nvPr/>
        </p:nvSpPr>
        <p:spPr bwMode="auto">
          <a:xfrm>
            <a:off x="1998712" y="3343440"/>
            <a:ext cx="1509979" cy="792088"/>
          </a:xfrm>
          <a:prstGeom prst="roundRect">
            <a:avLst/>
          </a:prstGeom>
          <a:noFill/>
          <a:ln w="57150" cap="flat" cmpd="thinThick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7" name="橢圓形圖說文字 16"/>
          <p:cNvSpPr/>
          <p:nvPr/>
        </p:nvSpPr>
        <p:spPr bwMode="auto">
          <a:xfrm>
            <a:off x="3395871" y="4758968"/>
            <a:ext cx="1735615" cy="792088"/>
          </a:xfrm>
          <a:prstGeom prst="wedgeEllipseCallout">
            <a:avLst>
              <a:gd name="adj1" fmla="val -57790"/>
              <a:gd name="adj2" fmla="val -5294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部分工時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人員招募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8" name="圓角矩形圖說文字 17"/>
          <p:cNvSpPr/>
          <p:nvPr/>
        </p:nvSpPr>
        <p:spPr bwMode="auto">
          <a:xfrm>
            <a:off x="2640882" y="2533219"/>
            <a:ext cx="1509979" cy="792088"/>
          </a:xfrm>
          <a:prstGeom prst="wedgeRoundRectCallout">
            <a:avLst>
              <a:gd name="adj1" fmla="val -3660"/>
              <a:gd name="adj2" fmla="val 67669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有</a:t>
            </a: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薪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有學分</a:t>
            </a:r>
          </a:p>
        </p:txBody>
      </p:sp>
      <p:sp>
        <p:nvSpPr>
          <p:cNvPr id="19" name="橢圓形圖說文字 18"/>
          <p:cNvSpPr/>
          <p:nvPr/>
        </p:nvSpPr>
        <p:spPr bwMode="auto">
          <a:xfrm>
            <a:off x="5256437" y="2933871"/>
            <a:ext cx="1659108" cy="792088"/>
          </a:xfrm>
          <a:prstGeom prst="wedgeEllipseCallout">
            <a:avLst>
              <a:gd name="adj1" fmla="val -61089"/>
              <a:gd name="adj2" fmla="val -3571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正式人員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招募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" name="圓角矩形圖說文字 19"/>
          <p:cNvSpPr/>
          <p:nvPr/>
        </p:nvSpPr>
        <p:spPr bwMode="auto">
          <a:xfrm>
            <a:off x="4784312" y="908720"/>
            <a:ext cx="1509979" cy="792088"/>
          </a:xfrm>
          <a:prstGeom prst="wedgeRoundRectCallout">
            <a:avLst>
              <a:gd name="adj1" fmla="val -5468"/>
              <a:gd name="adj2" fmla="val 67669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正式員工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493856" y="2985845"/>
            <a:ext cx="2061920" cy="3539499"/>
          </a:xfrm>
          <a:prstGeom prst="rect">
            <a:avLst/>
          </a:prstGeom>
          <a:noFill/>
          <a:ln w="57150" cap="flat" cmpd="thinThick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6" name="文字版面配置區 2"/>
          <p:cNvSpPr txBox="1">
            <a:spLocks/>
          </p:cNvSpPr>
          <p:nvPr/>
        </p:nvSpPr>
        <p:spPr bwMode="auto">
          <a:xfrm>
            <a:off x="507587" y="375910"/>
            <a:ext cx="2314379" cy="59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1325" indent="-441325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Blip>
                <a:blip r:embed="rId4"/>
              </a:buBlip>
              <a:defRPr kumimoji="1" sz="2800" b="1" baseline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 marL="90646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" pitchFamily="2" charset="2"/>
              <a:buChar char="u"/>
              <a:defRPr kumimoji="1"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 marL="142875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 3" pitchFamily="18" charset="2"/>
              <a:buChar char=""/>
              <a:defRPr kumimoji="1" sz="2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 marL="1722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 kumimoji="1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 marL="21304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030A0"/>
              </a:buClr>
              <a:buFont typeface="Arial" pitchFamily="34" charset="0"/>
              <a:buChar char="•"/>
              <a:defRPr kumimoji="1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lvl6pPr marL="2587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448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020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592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Aft>
                <a:spcPts val="1800"/>
              </a:spcAft>
              <a:buFontTx/>
              <a:buNone/>
            </a:pPr>
            <a:r>
              <a:rPr lang="zh-TW" altLang="en-US" sz="4000" dirty="0" smtClean="0">
                <a:solidFill>
                  <a:srgbClr val="FF0000"/>
                </a:solidFill>
                <a:latin typeface="標楷體" pitchFamily="65" charset="-120"/>
                <a:cs typeface="+mj-cs"/>
              </a:rPr>
              <a:t>一般實習</a:t>
            </a:r>
            <a:endParaRPr lang="zh-TW" altLang="en-US" sz="4000" dirty="0">
              <a:solidFill>
                <a:srgbClr val="FF0000"/>
              </a:solidFill>
              <a:latin typeface="標楷體" pitchFamily="65" charset="-120"/>
              <a:cs typeface="+mj-cs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2613586" y="260647"/>
            <a:ext cx="5906845" cy="5688633"/>
          </a:xfrm>
          <a:prstGeom prst="rect">
            <a:avLst/>
          </a:prstGeom>
          <a:solidFill>
            <a:schemeClr val="bg1">
              <a:alpha val="74000"/>
            </a:schemeClr>
          </a:solidFill>
          <a:ln w="57150" cap="flat" cmpd="thinThick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" name="橢圓形圖說文字 1"/>
          <p:cNvSpPr/>
          <p:nvPr/>
        </p:nvSpPr>
        <p:spPr bwMode="auto">
          <a:xfrm>
            <a:off x="3036238" y="2774555"/>
            <a:ext cx="4992146" cy="1984413"/>
          </a:xfrm>
          <a:prstGeom prst="wedgeEllipseCallout">
            <a:avLst>
              <a:gd name="adj1" fmla="val -57046"/>
              <a:gd name="adj2" fmla="val 52957"/>
            </a:avLst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342900" marR="0" indent="-3429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zh-TW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實習期間通常為</a:t>
            </a:r>
            <a:r>
              <a:rPr kumimoji="0" lang="en-US" altLang="zh-TW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4~8</a:t>
            </a:r>
            <a:r>
              <a:rPr kumimoji="0" lang="zh-TW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周</a:t>
            </a:r>
            <a:endParaRPr kumimoji="0" lang="en-US" altLang="zh-TW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342900" marR="0" indent="-3429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zh-TW" altLang="en-US" sz="240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無給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薪</a:t>
            </a:r>
            <a:endParaRPr lang="en-US" altLang="zh-TW" sz="24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342900" marR="0" indent="-34290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zh-TW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可提供實習時數證明</a:t>
            </a:r>
          </a:p>
        </p:txBody>
      </p:sp>
      <p:pic>
        <p:nvPicPr>
          <p:cNvPr id="11266" name="Picture 2" descr="C:\Users\USER\Desktop\images (2).jpg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59" b="36468"/>
          <a:stretch/>
        </p:blipFill>
        <p:spPr bwMode="auto">
          <a:xfrm>
            <a:off x="6318709" y="4461206"/>
            <a:ext cx="2143125" cy="58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1283619" y="1006648"/>
            <a:ext cx="1114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示意圖</a:t>
            </a:r>
          </a:p>
        </p:txBody>
      </p:sp>
      <p:sp>
        <p:nvSpPr>
          <p:cNvPr id="23" name="橢圓 22"/>
          <p:cNvSpPr/>
          <p:nvPr/>
        </p:nvSpPr>
        <p:spPr bwMode="auto">
          <a:xfrm>
            <a:off x="494427" y="3878464"/>
            <a:ext cx="514349" cy="51935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1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860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grpSp>
        <p:nvGrpSpPr>
          <p:cNvPr id="5" name="群組 4"/>
          <p:cNvGrpSpPr/>
          <p:nvPr/>
        </p:nvGrpSpPr>
        <p:grpSpPr>
          <a:xfrm>
            <a:off x="346012" y="635760"/>
            <a:ext cx="7491333" cy="1330736"/>
            <a:chOff x="969099" y="5144710"/>
            <a:chExt cx="7491333" cy="1330736"/>
          </a:xfrm>
        </p:grpSpPr>
        <p:grpSp>
          <p:nvGrpSpPr>
            <p:cNvPr id="6" name="群組 5"/>
            <p:cNvGrpSpPr/>
            <p:nvPr/>
          </p:nvGrpSpPr>
          <p:grpSpPr>
            <a:xfrm>
              <a:off x="1089438" y="5144710"/>
              <a:ext cx="7370994" cy="1302812"/>
              <a:chOff x="1089438" y="5144710"/>
              <a:chExt cx="7370994" cy="1302812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1867947" y="5308749"/>
                <a:ext cx="6592485" cy="113877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zh-TW" alt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  </a:t>
                </a:r>
                <a:r>
                  <a:rPr kumimoji="1" lang="zh-TW" sz="2400" b="1" i="0" u="none" strike="noStrike" cap="none" normalizeH="0" baseline="0" dirty="0" smtClean="0">
                    <a:ln>
                      <a:noFill/>
                    </a:ln>
                    <a:effectLst/>
                    <a:latin typeface="微軟正黑體" pitchFamily="34" charset="-120"/>
                    <a:ea typeface="微軟正黑體" pitchFamily="34" charset="-120"/>
                    <a:cs typeface="Arial" pitchFamily="34" charset="0"/>
                  </a:rPr>
                  <a:t>如果一個社會只有卓越的企業，這個社會也許會繁榮興盛，但卻不會偉大</a:t>
                </a:r>
                <a:r>
                  <a:rPr kumimoji="1" lang="zh-TW" sz="2400" b="1" i="0" u="none" strike="noStrike" cap="none" normalizeH="0" baseline="0" dirty="0" smtClean="0">
                    <a:ln>
                      <a:noFill/>
                    </a:ln>
                    <a:effectLst/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 </a:t>
                </a:r>
                <a:r>
                  <a:rPr kumimoji="1" lang="zh-TW" alt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。</a:t>
                </a:r>
                <a:endParaRPr kumimoji="1" lang="en-US" altLang="zh-TW" sz="2400" b="1" i="0" u="none" strike="noStrike" cap="none" normalizeH="0" baseline="0" dirty="0" smtClean="0">
                  <a:ln>
                    <a:noFill/>
                  </a:ln>
                  <a:effectLst/>
                  <a:latin typeface="微軟正黑體" pitchFamily="34" charset="-120"/>
                  <a:ea typeface="微軟正黑體" pitchFamily="34" charset="-120"/>
                  <a:cs typeface="新細明體" pitchFamily="18" charset="-120"/>
                </a:endParaRPr>
              </a:p>
              <a:p>
                <a:pPr algn="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zh-TW" sz="1600" dirty="0" smtClean="0">
                    <a:latin typeface="標楷體"/>
                    <a:ea typeface="標楷體"/>
                    <a:cs typeface="新細明體" pitchFamily="18" charset="-120"/>
                  </a:rPr>
                  <a:t>【</a:t>
                </a:r>
                <a:r>
                  <a:rPr kumimoji="1" lang="zh-TW" altLang="en-US" sz="1600" dirty="0"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從</a:t>
                </a:r>
                <a:r>
                  <a:rPr kumimoji="1" lang="en-US" altLang="zh-TW" sz="1600" dirty="0"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A</a:t>
                </a:r>
                <a:r>
                  <a:rPr kumimoji="1" lang="zh-TW" altLang="en-US" sz="1600" dirty="0"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到</a:t>
                </a:r>
                <a:r>
                  <a:rPr kumimoji="1" lang="en-US" altLang="zh-TW" sz="1600" dirty="0"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A</a:t>
                </a:r>
                <a:r>
                  <a:rPr kumimoji="1" lang="en-US" altLang="zh-TW" sz="1600" dirty="0" smtClean="0">
                    <a:latin typeface="微軟正黑體" pitchFamily="34" charset="-120"/>
                    <a:ea typeface="微軟正黑體" pitchFamily="34" charset="-120"/>
                    <a:cs typeface="新細明體" pitchFamily="18" charset="-120"/>
                  </a:rPr>
                  <a:t>+</a:t>
                </a:r>
                <a:r>
                  <a:rPr kumimoji="1" lang="en-US" altLang="zh-TW" sz="1600" dirty="0" smtClean="0">
                    <a:latin typeface="標楷體"/>
                    <a:ea typeface="標楷體"/>
                    <a:cs typeface="新細明體" pitchFamily="18" charset="-120"/>
                  </a:rPr>
                  <a:t>】</a:t>
                </a:r>
                <a:r>
                  <a:rPr lang="zh-TW" altLang="en-US" sz="1600" dirty="0"/>
                  <a:t>詹姆</a:t>
                </a:r>
                <a:r>
                  <a:rPr lang="en-US" altLang="zh-TW" sz="1600" dirty="0"/>
                  <a:t>·</a:t>
                </a:r>
                <a:r>
                  <a:rPr lang="zh-TW" altLang="en-US" sz="1600" dirty="0"/>
                  <a:t>柯林</a:t>
                </a:r>
                <a:r>
                  <a:rPr lang="zh-TW" altLang="en-US" sz="1600" dirty="0" smtClean="0"/>
                  <a:t>斯</a:t>
                </a:r>
                <a:endParaRPr lang="zh-TW" altLang="en-US" sz="1600" dirty="0"/>
              </a:p>
            </p:txBody>
          </p:sp>
          <p:pic>
            <p:nvPicPr>
              <p:cNvPr id="9" name="Picture 5" descr="C:\Users\USER\Desktop\下載 (1)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9438" y="5144710"/>
                <a:ext cx="900868" cy="1067664"/>
              </a:xfrm>
              <a:prstGeom prst="ellipse">
                <a:avLst/>
              </a:prstGeom>
              <a:ln w="63500" cap="rnd"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文字方塊 6"/>
            <p:cNvSpPr txBox="1"/>
            <p:nvPr/>
          </p:nvSpPr>
          <p:spPr>
            <a:xfrm>
              <a:off x="969099" y="6136892"/>
              <a:ext cx="12961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Harlow Solid Italic" pitchFamily="82" charset="0"/>
                </a:rPr>
                <a:t>Jim Collins</a:t>
              </a:r>
              <a:endParaRPr lang="zh-TW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arlow Solid Italic" pitchFamily="82" charset="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694748" y="2556621"/>
            <a:ext cx="7715319" cy="1621214"/>
            <a:chOff x="179512" y="2846911"/>
            <a:chExt cx="7715319" cy="1621214"/>
          </a:xfrm>
        </p:grpSpPr>
        <p:sp>
          <p:nvSpPr>
            <p:cNvPr id="10" name="矩形 9"/>
            <p:cNvSpPr/>
            <p:nvPr/>
          </p:nvSpPr>
          <p:spPr>
            <a:xfrm>
              <a:off x="323528" y="3267796"/>
              <a:ext cx="7571303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 smtClean="0">
                  <a:solidFill>
                    <a:srgbClr val="2D2D8A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          台北市立聯合醫院，</a:t>
              </a:r>
              <a:endParaRPr lang="en-US" altLang="zh-TW" sz="3600" b="1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endParaRPr>
            </a:p>
            <a:p>
              <a:r>
                <a:rPr lang="zh-TW" altLang="en-US" sz="3600" b="1" dirty="0" smtClean="0">
                  <a:solidFill>
                    <a:srgbClr val="2D2D8A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持續朝向世界頂尖的</a:t>
              </a:r>
              <a:r>
                <a:rPr lang="zh-TW" altLang="en-US" sz="3600" b="1" u="sng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社區</a:t>
              </a:r>
              <a:r>
                <a:rPr lang="zh-TW" altLang="en-US" sz="36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型</a:t>
              </a:r>
              <a:r>
                <a:rPr lang="zh-TW" altLang="en-US" sz="3600" b="1" u="sng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醫院</a:t>
              </a:r>
              <a:r>
                <a:rPr lang="zh-TW" altLang="en-US" sz="3600" b="1" dirty="0" smtClean="0">
                  <a:solidFill>
                    <a:srgbClr val="2D2D8A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itchFamily="18" charset="0"/>
                </a:rPr>
                <a:t>發展</a:t>
              </a:r>
              <a:endParaRPr lang="zh-TW" altLang="en-US" sz="3600" b="1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2475"/>
            <a:stretch/>
          </p:blipFill>
          <p:spPr>
            <a:xfrm>
              <a:off x="179512" y="2846911"/>
              <a:ext cx="1471241" cy="1021049"/>
            </a:xfrm>
            <a:prstGeom prst="rect">
              <a:avLst/>
            </a:prstGeom>
          </p:spPr>
        </p:pic>
      </p:grpSp>
      <p:pic>
        <p:nvPicPr>
          <p:cNvPr id="9219" name="Picture 3" descr="C:\Users\USER\Desktop\下載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583" y="4602312"/>
            <a:ext cx="2160648" cy="111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10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  <p:pic>
        <p:nvPicPr>
          <p:cNvPr id="2050" name="Picture 2" descr="C:\Users\USER\Desktop\打工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619672" y="2808112"/>
            <a:ext cx="5472608" cy="738664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200" dirty="0" smtClean="0">
                <a:solidFill>
                  <a:schemeClr val="bg1"/>
                </a:solidFill>
              </a:rPr>
              <a:t>大學時期，要打工嗎？</a:t>
            </a:r>
            <a:endParaRPr lang="zh-TW" altLang="en-US" sz="4200" dirty="0">
              <a:solidFill>
                <a:schemeClr val="bg1"/>
              </a:solidFill>
            </a:endParaRPr>
          </a:p>
        </p:txBody>
      </p:sp>
      <p:sp>
        <p:nvSpPr>
          <p:cNvPr id="7" name="文字版面配置區 2"/>
          <p:cNvSpPr>
            <a:spLocks noGrp="1"/>
          </p:cNvSpPr>
          <p:nvPr>
            <p:ph type="body" sz="quarter" idx="13"/>
          </p:nvPr>
        </p:nvSpPr>
        <p:spPr>
          <a:xfrm>
            <a:off x="791580" y="5661248"/>
            <a:ext cx="7128792" cy="830997"/>
          </a:xfr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TW" altLang="en-US" sz="2400" b="0" kern="1200" dirty="0">
                <a:solidFill>
                  <a:schemeClr val="bg1"/>
                </a:solidFill>
                <a:effectLst/>
                <a:latin typeface="+mn-ea"/>
                <a:cs typeface="+mn-cs"/>
              </a:rPr>
              <a:t>根據</a:t>
            </a:r>
            <a:r>
              <a:rPr lang="en-US" altLang="zh-TW" sz="2400" b="0" kern="1200" dirty="0">
                <a:solidFill>
                  <a:schemeClr val="bg1"/>
                </a:solidFill>
                <a:effectLst/>
                <a:latin typeface="+mn-ea"/>
                <a:cs typeface="+mn-cs"/>
              </a:rPr>
              <a:t>2017</a:t>
            </a:r>
            <a:r>
              <a:rPr lang="zh-TW" altLang="en-US" sz="2400" b="0" kern="1200" dirty="0">
                <a:solidFill>
                  <a:schemeClr val="bg1"/>
                </a:solidFill>
                <a:effectLst/>
                <a:latin typeface="+mn-ea"/>
                <a:cs typeface="+mn-cs"/>
              </a:rPr>
              <a:t>人力仲介業者調查，</a:t>
            </a:r>
            <a:r>
              <a:rPr lang="en-US" altLang="zh-TW" sz="2400" b="0" kern="1200" dirty="0">
                <a:solidFill>
                  <a:schemeClr val="bg1"/>
                </a:solidFill>
                <a:effectLst/>
                <a:latin typeface="+mn-ea"/>
                <a:cs typeface="+mn-cs"/>
              </a:rPr>
              <a:t>88.4%</a:t>
            </a:r>
            <a:r>
              <a:rPr lang="zh-TW" altLang="en-US" sz="2400" b="0" kern="1200" dirty="0">
                <a:solidFill>
                  <a:schemeClr val="bg1"/>
                </a:solidFill>
                <a:effectLst/>
                <a:latin typeface="+mn-ea"/>
                <a:cs typeface="+mn-cs"/>
              </a:rPr>
              <a:t>的大學生有暑期打工的計畫，超過半數希望能在餐飲旅遊業工作。</a:t>
            </a:r>
          </a:p>
        </p:txBody>
      </p:sp>
    </p:spTree>
    <p:extLst>
      <p:ext uri="{BB962C8B-B14F-4D97-AF65-F5344CB8AC3E}">
        <p14:creationId xmlns:p14="http://schemas.microsoft.com/office/powerpoint/2010/main" val="198624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pic>
        <p:nvPicPr>
          <p:cNvPr id="1026" name="Picture 2" descr="C:\Users\USER\Desktop\F14648688933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 t="12687" r="4806" b="18237"/>
          <a:stretch/>
        </p:blipFill>
        <p:spPr bwMode="auto">
          <a:xfrm>
            <a:off x="714779" y="1596860"/>
            <a:ext cx="7840479" cy="396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7685250" y="5395982"/>
            <a:ext cx="1740016" cy="651004"/>
            <a:chOff x="7230384" y="5482995"/>
            <a:chExt cx="1740016" cy="651004"/>
          </a:xfrm>
        </p:grpSpPr>
        <p:pic>
          <p:nvPicPr>
            <p:cNvPr id="7" name="Picture 2" descr="C:\Users\USER\Desktop\F1464868893378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40" t="79910" r="8690"/>
            <a:stretch/>
          </p:blipFill>
          <p:spPr bwMode="auto">
            <a:xfrm>
              <a:off x="8149645" y="5482995"/>
              <a:ext cx="647813" cy="65100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字方塊 5"/>
            <p:cNvSpPr txBox="1"/>
            <p:nvPr/>
          </p:nvSpPr>
          <p:spPr>
            <a:xfrm>
              <a:off x="7230384" y="5660775"/>
              <a:ext cx="17400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dirty="0" smtClean="0"/>
                <a:t>資料來源：</a:t>
              </a:r>
              <a:endParaRPr lang="zh-TW" altLang="en-US" sz="1400" dirty="0"/>
            </a:p>
          </p:txBody>
        </p:sp>
      </p:grpSp>
      <p:sp>
        <p:nvSpPr>
          <p:cNvPr id="11" name="文字方塊 10"/>
          <p:cNvSpPr txBox="1"/>
          <p:nvPr/>
        </p:nvSpPr>
        <p:spPr>
          <a:xfrm>
            <a:off x="539552" y="332656"/>
            <a:ext cx="6408712" cy="738664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200" dirty="0">
                <a:solidFill>
                  <a:schemeClr val="bg1"/>
                </a:solidFill>
              </a:rPr>
              <a:t>但</a:t>
            </a:r>
            <a:r>
              <a:rPr lang="zh-TW" altLang="en-US" sz="4200" dirty="0" smtClean="0">
                <a:solidFill>
                  <a:schemeClr val="bg1"/>
                </a:solidFill>
              </a:rPr>
              <a:t>千篇一律的打工地點</a:t>
            </a:r>
            <a:r>
              <a:rPr lang="en-US" altLang="zh-TW" sz="4200" dirty="0" smtClean="0">
                <a:solidFill>
                  <a:schemeClr val="bg1"/>
                </a:solidFill>
              </a:rPr>
              <a:t>…</a:t>
            </a:r>
            <a:endParaRPr lang="zh-TW" alt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8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pic>
        <p:nvPicPr>
          <p:cNvPr id="3074" name="Picture 2" descr="C:\Users\USER\Desktop\22db18ed-db89-4b0c-873b-c3879ff18144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6000"/>
                    </a14:imgEffect>
                    <a14:imgEffect>
                      <a14:brightnessContrast bright="26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5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711458" y="4197722"/>
            <a:ext cx="5721083" cy="1754326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200" dirty="0" smtClean="0">
                <a:solidFill>
                  <a:schemeClr val="bg1"/>
                </a:solidFill>
              </a:rPr>
              <a:t>而且打工好花時間，</a:t>
            </a:r>
            <a:endParaRPr lang="en-US" altLang="zh-TW" sz="4200" dirty="0" smtClean="0">
              <a:solidFill>
                <a:schemeClr val="bg1"/>
              </a:solidFill>
            </a:endParaRPr>
          </a:p>
          <a:p>
            <a:r>
              <a:rPr lang="zh-TW" altLang="en-US" sz="4200" dirty="0" smtClean="0">
                <a:solidFill>
                  <a:schemeClr val="bg1"/>
                </a:solidFill>
              </a:rPr>
              <a:t>畢業前還得完成實習，</a:t>
            </a:r>
            <a:endParaRPr lang="en-US" altLang="zh-TW" sz="4200" dirty="0" smtClean="0">
              <a:solidFill>
                <a:schemeClr val="bg1"/>
              </a:solidFill>
            </a:endParaRPr>
          </a:p>
          <a:p>
            <a:pPr algn="r"/>
            <a:r>
              <a:rPr lang="en-US" altLang="zh-TW" sz="2400" i="1" dirty="0" smtClean="0">
                <a:solidFill>
                  <a:schemeClr val="bg1"/>
                </a:solidFill>
              </a:rPr>
              <a:t>…</a:t>
            </a:r>
            <a:r>
              <a:rPr lang="zh-TW" altLang="en-US" sz="2400" i="1" dirty="0" smtClean="0">
                <a:solidFill>
                  <a:schemeClr val="bg1"/>
                </a:solidFill>
              </a:rPr>
              <a:t>怎麼辦呢</a:t>
            </a:r>
            <a:r>
              <a:rPr lang="en-US" altLang="zh-TW" sz="2400" i="1" dirty="0" smtClean="0">
                <a:solidFill>
                  <a:schemeClr val="bg1"/>
                </a:solidFill>
              </a:rPr>
              <a:t>…</a:t>
            </a:r>
            <a:endParaRPr lang="zh-TW" altLang="en-US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pic>
        <p:nvPicPr>
          <p:cNvPr id="4098" name="Picture 2" descr="C:\Users\USER\Desktop\下載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01008"/>
            <a:ext cx="2500865" cy="242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1475656" y="2007424"/>
            <a:ext cx="6209878" cy="738664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200" dirty="0" smtClean="0">
                <a:solidFill>
                  <a:schemeClr val="bg1"/>
                </a:solidFill>
              </a:rPr>
              <a:t>你的聲音，我們聽到了</a:t>
            </a:r>
            <a:endParaRPr lang="zh-TW" altLang="en-US" sz="4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pic>
        <p:nvPicPr>
          <p:cNvPr id="5123" name="Picture 3" descr="C:\Users\USER\Desktop\AW306295_0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81128"/>
            <a:ext cx="2223717" cy="180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爆炸 2 5"/>
          <p:cNvSpPr/>
          <p:nvPr/>
        </p:nvSpPr>
        <p:spPr bwMode="auto">
          <a:xfrm>
            <a:off x="1187624" y="188640"/>
            <a:ext cx="7768333" cy="5741551"/>
          </a:xfrm>
          <a:prstGeom prst="irregularSeal2">
            <a:avLst/>
          </a:prstGeom>
          <a:solidFill>
            <a:schemeClr val="tx1"/>
          </a:solidFill>
          <a:ln w="57150" cap="flat" cmpd="thinThick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8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標楷體" pitchFamily="65" charset="-120"/>
              </a:rPr>
              <a:t> 服務  </a:t>
            </a:r>
            <a:endParaRPr kumimoji="0" lang="en-US" altLang="zh-TW" sz="80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0" marR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80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zh-TW" altLang="en-US" sz="80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標楷體" pitchFamily="65" charset="-120"/>
              </a:rPr>
              <a:t>  </a:t>
            </a:r>
            <a:r>
              <a:rPr kumimoji="0" lang="zh-TW" altLang="en-US" sz="80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ea typeface="標楷體" pitchFamily="65" charset="-120"/>
              </a:rPr>
              <a:t>實習</a:t>
            </a:r>
          </a:p>
        </p:txBody>
      </p:sp>
      <p:sp>
        <p:nvSpPr>
          <p:cNvPr id="7" name="文字方塊 6"/>
          <p:cNvSpPr txBox="1"/>
          <p:nvPr/>
        </p:nvSpPr>
        <p:spPr>
          <a:xfrm rot="21037096">
            <a:off x="677691" y="3608239"/>
            <a:ext cx="64807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dirty="0" smtClean="0"/>
              <a:t>登登！</a:t>
            </a:r>
            <a:endParaRPr lang="zh-TW" altLang="en-US" sz="5500" dirty="0"/>
          </a:p>
        </p:txBody>
      </p:sp>
    </p:spTree>
    <p:extLst>
      <p:ext uri="{BB962C8B-B14F-4D97-AF65-F5344CB8AC3E}">
        <p14:creationId xmlns:p14="http://schemas.microsoft.com/office/powerpoint/2010/main" val="250254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/>
          <a:lstStyle/>
          <a:p>
            <a:r>
              <a:rPr lang="zh-TW" altLang="en-US" dirty="0"/>
              <a:t>醫事類別以外學生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服務實習制度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3"/>
          </p:nvPr>
        </p:nvSpPr>
        <p:spPr>
          <a:xfrm>
            <a:off x="467544" y="1700808"/>
            <a:ext cx="8208912" cy="4392488"/>
          </a:xfrm>
        </p:spPr>
        <p:txBody>
          <a:bodyPr/>
          <a:lstStyle/>
          <a:p>
            <a:r>
              <a:rPr lang="zh-TW" altLang="en-US" dirty="0" smtClean="0"/>
              <a:t>讓你</a:t>
            </a:r>
            <a:r>
              <a:rPr lang="zh-TW" altLang="en-US" dirty="0" smtClean="0">
                <a:latin typeface="標楷體"/>
                <a:ea typeface="標楷體"/>
              </a:rPr>
              <a:t>「</a:t>
            </a:r>
            <a:r>
              <a:rPr lang="zh-TW" altLang="en-US" dirty="0" smtClean="0"/>
              <a:t>實習</a:t>
            </a:r>
            <a:r>
              <a:rPr lang="en-US" altLang="zh-TW" sz="2200" dirty="0" smtClean="0"/>
              <a:t>&amp;</a:t>
            </a:r>
            <a:r>
              <a:rPr lang="zh-TW" altLang="en-US" dirty="0" smtClean="0"/>
              <a:t>打工</a:t>
            </a:r>
            <a:r>
              <a:rPr lang="zh-TW" altLang="en-US" dirty="0">
                <a:latin typeface="標楷體"/>
                <a:ea typeface="標楷體"/>
              </a:rPr>
              <a:t>」</a:t>
            </a:r>
            <a:r>
              <a:rPr lang="zh-TW" altLang="en-US" dirty="0" smtClean="0"/>
              <a:t> 兩個願望一次滿足的制度</a:t>
            </a:r>
            <a:endParaRPr lang="en-US" altLang="zh-TW" dirty="0" smtClean="0"/>
          </a:p>
          <a:p>
            <a:r>
              <a:rPr lang="zh-TW" altLang="en-US" dirty="0" smtClean="0"/>
              <a:t>只要累計實習時數超過</a:t>
            </a:r>
            <a:r>
              <a:rPr lang="en-US" altLang="zh-TW" dirty="0" smtClean="0"/>
              <a:t>480</a:t>
            </a:r>
            <a:r>
              <a:rPr lang="zh-TW" altLang="en-US" dirty="0" smtClean="0"/>
              <a:t>小時之後，就可以獲得時薪補助</a:t>
            </a:r>
            <a:endParaRPr lang="en-US" altLang="zh-TW" dirty="0" smtClean="0"/>
          </a:p>
          <a:p>
            <a:r>
              <a:rPr lang="zh-TW" altLang="en-US" dirty="0" smtClean="0"/>
              <a:t>畢業後，還有機會成為正式員工唷！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pic>
        <p:nvPicPr>
          <p:cNvPr id="6146" name="Picture 2" descr="C:\Users\USER\Desktop\1400255735-3081127919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4196999"/>
            <a:ext cx="1641114" cy="177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 rot="427331">
            <a:off x="5906587" y="4716357"/>
            <a:ext cx="2916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200" dirty="0" smtClean="0"/>
              <a:t>拿麼厲害！</a:t>
            </a:r>
            <a:endParaRPr lang="zh-TW" altLang="en-US" sz="4200" dirty="0"/>
          </a:p>
        </p:txBody>
      </p:sp>
    </p:spTree>
    <p:extLst>
      <p:ext uri="{BB962C8B-B14F-4D97-AF65-F5344CB8AC3E}">
        <p14:creationId xmlns:p14="http://schemas.microsoft.com/office/powerpoint/2010/main" val="307950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/>
          <a:lstStyle/>
          <a:p>
            <a:r>
              <a:rPr lang="zh-TW" altLang="en-US" dirty="0"/>
              <a:t>醫事類別以外學生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服務實</a:t>
            </a:r>
            <a:r>
              <a:rPr lang="zh-TW" altLang="en-US" dirty="0" smtClean="0"/>
              <a:t>習制度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3"/>
          </p:nvPr>
        </p:nvSpPr>
        <p:spPr>
          <a:xfrm>
            <a:off x="467544" y="1700808"/>
            <a:ext cx="8208912" cy="4392488"/>
          </a:xfrm>
        </p:spPr>
        <p:txBody>
          <a:bodyPr/>
          <a:lstStyle/>
          <a:p>
            <a:r>
              <a:rPr lang="zh-TW" altLang="en-US" dirty="0"/>
              <a:t>為鼓勵全國大專院校在學學生體驗醫療工作環境，及早進行生涯規劃，本院提供至各單位服務實習之機會。</a:t>
            </a:r>
          </a:p>
          <a:p>
            <a:r>
              <a:rPr lang="zh-TW" altLang="zh-TW" dirty="0"/>
              <a:t>醫事類別以外學生：係指醫師、護理、醫技類別以外之在學學生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實施對象為大學三年級以上（含研究所）。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grpSp>
        <p:nvGrpSpPr>
          <p:cNvPr id="6" name="群組 5"/>
          <p:cNvGrpSpPr/>
          <p:nvPr/>
        </p:nvGrpSpPr>
        <p:grpSpPr>
          <a:xfrm>
            <a:off x="5796136" y="4725144"/>
            <a:ext cx="2736303" cy="1889473"/>
            <a:chOff x="3683024" y="2792816"/>
            <a:chExt cx="4849415" cy="3821801"/>
          </a:xfrm>
        </p:grpSpPr>
        <p:pic>
          <p:nvPicPr>
            <p:cNvPr id="7170" name="Picture 2" descr="C:\Users\USER\Desktop\images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24" b="23743"/>
            <a:stretch/>
          </p:blipFill>
          <p:spPr bwMode="auto">
            <a:xfrm>
              <a:off x="3683024" y="2792816"/>
              <a:ext cx="4849415" cy="3821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字方塊 4"/>
            <p:cNvSpPr txBox="1"/>
            <p:nvPr/>
          </p:nvSpPr>
          <p:spPr>
            <a:xfrm rot="1583632">
              <a:off x="5706894" y="3388566"/>
              <a:ext cx="2243005" cy="7781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900" dirty="0"/>
                <a:t>矮</a:t>
              </a:r>
              <a:r>
                <a:rPr lang="zh-TW" altLang="en-US" sz="1900" dirty="0" smtClean="0"/>
                <a:t>油不錯</a:t>
              </a:r>
              <a:endParaRPr lang="zh-TW" altLang="en-US" sz="1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4814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da7ae0a0d1355fb4f822439ff785409a23b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0" t="4077" b="27741"/>
          <a:stretch/>
        </p:blipFill>
        <p:spPr bwMode="auto">
          <a:xfrm>
            <a:off x="0" y="35450"/>
            <a:ext cx="9146421" cy="5708337"/>
          </a:xfrm>
          <a:prstGeom prst="rect">
            <a:avLst/>
          </a:prstGeom>
          <a:ln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E9D686F-DD52-4144-B49A-6373FE016B8E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10" name="文字版面配置區 2"/>
          <p:cNvSpPr txBox="1">
            <a:spLocks/>
          </p:cNvSpPr>
          <p:nvPr/>
        </p:nvSpPr>
        <p:spPr bwMode="auto">
          <a:xfrm>
            <a:off x="566431" y="324468"/>
            <a:ext cx="2314379" cy="59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1325" indent="-441325" algn="l" rtl="0" eaLnBrk="1" fontAlgn="base" hangingPunct="1">
              <a:spcBef>
                <a:spcPct val="20000"/>
              </a:spcBef>
              <a:spcAft>
                <a:spcPct val="0"/>
              </a:spcAft>
              <a:buSzPct val="125000"/>
              <a:buBlip>
                <a:blip r:embed="rId4"/>
              </a:buBlip>
              <a:defRPr kumimoji="1" sz="2800" b="1" baseline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 marL="906463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" pitchFamily="2" charset="2"/>
              <a:buChar char="u"/>
              <a:defRPr kumimoji="1" sz="2400" b="1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 marL="142875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Font typeface="Wingdings 3" pitchFamily="18" charset="2"/>
              <a:buChar char=""/>
              <a:defRPr kumimoji="1" sz="2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 marL="172243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>
                  <a:lumMod val="75000"/>
                </a:schemeClr>
              </a:buClr>
              <a:buFont typeface="Arial" pitchFamily="34" charset="0"/>
              <a:buChar char="•"/>
              <a:defRPr kumimoji="1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 marL="21304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030A0"/>
              </a:buClr>
              <a:buFont typeface="Arial" pitchFamily="34" charset="0"/>
              <a:buChar char="•"/>
              <a:defRPr kumimoji="1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lvl6pPr marL="2587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448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020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592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Aft>
                <a:spcPts val="1800"/>
              </a:spcAft>
              <a:buFontTx/>
              <a:buNone/>
            </a:pPr>
            <a:r>
              <a:rPr lang="zh-TW" altLang="en-US" sz="4000" dirty="0">
                <a:solidFill>
                  <a:srgbClr val="002060"/>
                </a:solidFill>
                <a:latin typeface="標楷體" pitchFamily="65" charset="-120"/>
                <a:cs typeface="+mj-cs"/>
              </a:rPr>
              <a:t>服務</a:t>
            </a: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cs typeface="+mj-cs"/>
              </a:rPr>
              <a:t>實習</a:t>
            </a:r>
            <a:endParaRPr lang="en-US" altLang="zh-TW" sz="4000" dirty="0" smtClean="0">
              <a:solidFill>
                <a:srgbClr val="002060"/>
              </a:solidFill>
              <a:latin typeface="標楷體" pitchFamily="65" charset="-120"/>
              <a:cs typeface="+mj-cs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116614" y="5736730"/>
            <a:ext cx="1764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小時</a:t>
            </a:r>
            <a:endParaRPr lang="en-US" altLang="zh-TW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約</a:t>
            </a:r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個月</a:t>
            </a:r>
            <a:r>
              <a:rPr lang="en-US" altLang="zh-TW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zh-TW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圓角矩形圖說文字 21"/>
          <p:cNvSpPr/>
          <p:nvPr/>
        </p:nvSpPr>
        <p:spPr bwMode="auto">
          <a:xfrm>
            <a:off x="755576" y="4119087"/>
            <a:ext cx="1509979" cy="792088"/>
          </a:xfrm>
          <a:prstGeom prst="wedgeRoundRectCallout">
            <a:avLst>
              <a:gd name="adj1" fmla="val -1852"/>
              <a:gd name="adj2" fmla="val 6939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無薪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有學分</a:t>
            </a:r>
          </a:p>
        </p:txBody>
      </p:sp>
      <p:sp>
        <p:nvSpPr>
          <p:cNvPr id="14" name="圓角矩形 13"/>
          <p:cNvSpPr/>
          <p:nvPr/>
        </p:nvSpPr>
        <p:spPr bwMode="auto">
          <a:xfrm>
            <a:off x="1998712" y="3343440"/>
            <a:ext cx="1509979" cy="792088"/>
          </a:xfrm>
          <a:prstGeom prst="roundRect">
            <a:avLst/>
          </a:prstGeom>
          <a:noFill/>
          <a:ln w="57150" cap="flat" cmpd="thinThick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7" name="橢圓形圖說文字 16"/>
          <p:cNvSpPr/>
          <p:nvPr/>
        </p:nvSpPr>
        <p:spPr bwMode="auto">
          <a:xfrm>
            <a:off x="3395870" y="4758968"/>
            <a:ext cx="1968217" cy="977762"/>
          </a:xfrm>
          <a:prstGeom prst="wedgeEllipseCallout">
            <a:avLst>
              <a:gd name="adj1" fmla="val -57790"/>
              <a:gd name="adj2" fmla="val -5294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通過條件：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部分工時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人員招募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8" name="圓角矩形圖說文字 17"/>
          <p:cNvSpPr/>
          <p:nvPr/>
        </p:nvSpPr>
        <p:spPr bwMode="auto">
          <a:xfrm>
            <a:off x="2640882" y="2533219"/>
            <a:ext cx="1509979" cy="792088"/>
          </a:xfrm>
          <a:prstGeom prst="wedgeRoundRectCallout">
            <a:avLst>
              <a:gd name="adj1" fmla="val -3660"/>
              <a:gd name="adj2" fmla="val 6766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latin typeface="Times New Roman" pitchFamily="18" charset="0"/>
                <a:ea typeface="標楷體" pitchFamily="65" charset="-120"/>
              </a:rPr>
              <a:t>有</a:t>
            </a: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薪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有學分</a:t>
            </a:r>
          </a:p>
        </p:txBody>
      </p:sp>
      <p:sp>
        <p:nvSpPr>
          <p:cNvPr id="19" name="橢圓形圖說文字 18"/>
          <p:cNvSpPr/>
          <p:nvPr/>
        </p:nvSpPr>
        <p:spPr bwMode="auto">
          <a:xfrm>
            <a:off x="5256436" y="2933870"/>
            <a:ext cx="1979860" cy="944593"/>
          </a:xfrm>
          <a:prstGeom prst="wedgeEllipseCallout">
            <a:avLst>
              <a:gd name="adj1" fmla="val -61089"/>
              <a:gd name="adj2" fmla="val -35712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通過條件：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正式人員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招募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" name="圓角矩形圖說文字 19"/>
          <p:cNvSpPr/>
          <p:nvPr/>
        </p:nvSpPr>
        <p:spPr bwMode="auto">
          <a:xfrm>
            <a:off x="4784312" y="908720"/>
            <a:ext cx="1509979" cy="792088"/>
          </a:xfrm>
          <a:prstGeom prst="wedgeRoundRectCallout">
            <a:avLst>
              <a:gd name="adj1" fmla="val -5468"/>
              <a:gd name="adj2" fmla="val 6766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正式員工</a:t>
            </a:r>
            <a:endParaRPr kumimoji="0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268763" y="4135528"/>
            <a:ext cx="17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最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長大約</a:t>
            </a:r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一年</a:t>
            </a:r>
            <a:endParaRPr lang="en-US" altLang="zh-TW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032959" y="2535750"/>
            <a:ext cx="176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畢業後</a:t>
            </a:r>
            <a:endParaRPr lang="en-US" altLang="zh-TW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橢圓 1"/>
          <p:cNvSpPr/>
          <p:nvPr/>
        </p:nvSpPr>
        <p:spPr bwMode="auto">
          <a:xfrm>
            <a:off x="494427" y="3878464"/>
            <a:ext cx="514349" cy="51935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標楷體" pitchFamily="65" charset="-120"/>
              </a:rPr>
              <a:t>1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3" name="橢圓 22"/>
          <p:cNvSpPr/>
          <p:nvPr/>
        </p:nvSpPr>
        <p:spPr bwMode="auto">
          <a:xfrm>
            <a:off x="2383707" y="2284542"/>
            <a:ext cx="514349" cy="51935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4" name="橢圓 23"/>
          <p:cNvSpPr/>
          <p:nvPr/>
        </p:nvSpPr>
        <p:spPr bwMode="auto">
          <a:xfrm>
            <a:off x="4532266" y="656574"/>
            <a:ext cx="514349" cy="51935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3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 rot="20946870">
            <a:off x="6071519" y="4313255"/>
            <a:ext cx="2879304" cy="646331"/>
          </a:xfrm>
          <a:prstGeom prst="rect">
            <a:avLst/>
          </a:prstGeom>
          <a:solidFill>
            <a:schemeClr val="tx1"/>
          </a:solidFill>
          <a:ln w="38100">
            <a:solidFill>
              <a:srgbClr val="FFFF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chemeClr val="bg1"/>
                </a:solidFill>
              </a:rPr>
              <a:t>看得見未來</a:t>
            </a:r>
            <a:endParaRPr lang="zh-TW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283619" y="1006648"/>
            <a:ext cx="1114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+mj-cs"/>
              </a:rPr>
              <a:t>示意圖</a:t>
            </a:r>
          </a:p>
        </p:txBody>
      </p:sp>
    </p:spTree>
    <p:extLst>
      <p:ext uri="{BB962C8B-B14F-4D97-AF65-F5344CB8AC3E}">
        <p14:creationId xmlns:p14="http://schemas.microsoft.com/office/powerpoint/2010/main" val="177336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人文書院佈景主題">
  <a:themeElements>
    <a:clrScheme name="自然力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9F1AD"/>
        </a:solidFill>
        <a:ln w="57150" cap="flat" cmpd="thinThick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t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9F1AD"/>
        </a:solidFill>
        <a:ln w="57150" cap="flat" cmpd="thinThick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eaVert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t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人文書院佈景主題</Template>
  <TotalTime>1351</TotalTime>
  <Words>345</Words>
  <Application>Microsoft Office PowerPoint</Application>
  <PresentationFormat>如螢幕大小 (4:3)</PresentationFormat>
  <Paragraphs>79</Paragraphs>
  <Slides>11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11</vt:i4>
      </vt:variant>
    </vt:vector>
  </HeadingPairs>
  <TitlesOfParts>
    <vt:vector size="14" baseType="lpstr">
      <vt:lpstr>人文書院佈景主題</vt:lpstr>
      <vt:lpstr>自訂設計</vt:lpstr>
      <vt:lpstr>1_自訂設計</vt:lpstr>
      <vt:lpstr>台北市立聯合醫院 醫事類別以外學生「服務實習」制度</vt:lpstr>
      <vt:lpstr>PowerPoint 簡報</vt:lpstr>
      <vt:lpstr>PowerPoint 簡報</vt:lpstr>
      <vt:lpstr>PowerPoint 簡報</vt:lpstr>
      <vt:lpstr>PowerPoint 簡報</vt:lpstr>
      <vt:lpstr>PowerPoint 簡報</vt:lpstr>
      <vt:lpstr>醫事類別以外學生 服務實習制度</vt:lpstr>
      <vt:lpstr>醫事類別以外學生 服務實習制度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王實之</dc:creator>
  <cp:lastModifiedBy>黃思宇</cp:lastModifiedBy>
  <cp:revision>156</cp:revision>
  <dcterms:created xsi:type="dcterms:W3CDTF">2016-09-12T06:32:58Z</dcterms:created>
  <dcterms:modified xsi:type="dcterms:W3CDTF">2018-05-29T01:58:58Z</dcterms:modified>
</cp:coreProperties>
</file>